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1" r:id="rId11"/>
    <p:sldId id="269" r:id="rId12"/>
    <p:sldId id="270" r:id="rId13"/>
    <p:sldId id="271" r:id="rId14"/>
    <p:sldId id="258" r:id="rId15"/>
    <p:sldId id="259" r:id="rId16"/>
  </p:sldIdLst>
  <p:sldSz cx="11161713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68" y="-102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 Capita Income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Norway</c:v>
                </c:pt>
                <c:pt idx="1">
                  <c:v>Pakistan</c:v>
                </c:pt>
                <c:pt idx="2">
                  <c:v>Afghanistan</c:v>
                </c:pt>
                <c:pt idx="3">
                  <c:v>USA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100000</c:v>
                </c:pt>
                <c:pt idx="1">
                  <c:v>1300</c:v>
                </c:pt>
                <c:pt idx="2">
                  <c:v>619</c:v>
                </c:pt>
                <c:pt idx="3">
                  <c:v>50000</c:v>
                </c:pt>
              </c:numCache>
            </c:numRef>
          </c:val>
        </c:ser>
        <c:axId val="124745600"/>
        <c:axId val="124748160"/>
      </c:barChart>
      <c:catAx>
        <c:axId val="124745600"/>
        <c:scaling>
          <c:orientation val="minMax"/>
        </c:scaling>
        <c:axPos val="b"/>
        <c:tickLblPos val="nextTo"/>
        <c:crossAx val="124748160"/>
        <c:crosses val="autoZero"/>
        <c:auto val="1"/>
        <c:lblAlgn val="ctr"/>
        <c:lblOffset val="100"/>
      </c:catAx>
      <c:valAx>
        <c:axId val="124748160"/>
        <c:scaling>
          <c:orientation val="minMax"/>
        </c:scaling>
        <c:axPos val="l"/>
        <c:majorGridlines/>
        <c:numFmt formatCode="General" sourceLinked="1"/>
        <c:tickLblPos val="nextTo"/>
        <c:crossAx val="1247456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Children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Somalia</c:v>
                </c:pt>
                <c:pt idx="1">
                  <c:v>Afghanistan</c:v>
                </c:pt>
                <c:pt idx="2">
                  <c:v>Nigeria</c:v>
                </c:pt>
                <c:pt idx="3">
                  <c:v>Pakistan</c:v>
                </c:pt>
                <c:pt idx="4">
                  <c:v>USA</c:v>
                </c:pt>
                <c:pt idx="5">
                  <c:v>Denmark</c:v>
                </c:pt>
                <c:pt idx="6">
                  <c:v>Norway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129</c:v>
                </c:pt>
                <c:pt idx="1">
                  <c:v>122</c:v>
                </c:pt>
                <c:pt idx="2">
                  <c:v>69</c:v>
                </c:pt>
                <c:pt idx="3">
                  <c:v>29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axId val="125028224"/>
        <c:axId val="125029760"/>
      </c:barChart>
      <c:catAx>
        <c:axId val="125028224"/>
        <c:scaling>
          <c:orientation val="minMax"/>
        </c:scaling>
        <c:axPos val="b"/>
        <c:tickLblPos val="nextTo"/>
        <c:crossAx val="125029760"/>
        <c:crosses val="autoZero"/>
        <c:auto val="1"/>
        <c:lblAlgn val="ctr"/>
        <c:lblOffset val="100"/>
      </c:catAx>
      <c:valAx>
        <c:axId val="125029760"/>
        <c:scaling>
          <c:orientation val="minMax"/>
        </c:scaling>
        <c:axPos val="l"/>
        <c:majorGridlines/>
        <c:numFmt formatCode="General" sourceLinked="1"/>
        <c:tickLblPos val="nextTo"/>
        <c:crossAx val="125028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Ratio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CAR</c:v>
                </c:pt>
                <c:pt idx="1">
                  <c:v>Pakistan</c:v>
                </c:pt>
                <c:pt idx="2">
                  <c:v>Nigeria</c:v>
                </c:pt>
                <c:pt idx="3">
                  <c:v>USA</c:v>
                </c:pt>
                <c:pt idx="4">
                  <c:v>Norway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68</c:v>
                </c:pt>
                <c:pt idx="1">
                  <c:v>41</c:v>
                </c:pt>
                <c:pt idx="2">
                  <c:v>33</c:v>
                </c:pt>
                <c:pt idx="3">
                  <c:v>14</c:v>
                </c:pt>
                <c:pt idx="4">
                  <c:v>7</c:v>
                </c:pt>
              </c:numCache>
            </c:numRef>
          </c:val>
        </c:ser>
        <c:axId val="125134336"/>
        <c:axId val="125135872"/>
      </c:barChart>
      <c:catAx>
        <c:axId val="125134336"/>
        <c:scaling>
          <c:orientation val="minMax"/>
        </c:scaling>
        <c:axPos val="b"/>
        <c:tickLblPos val="nextTo"/>
        <c:crossAx val="125135872"/>
        <c:crosses val="autoZero"/>
        <c:auto val="1"/>
        <c:lblAlgn val="ctr"/>
        <c:lblOffset val="100"/>
      </c:catAx>
      <c:valAx>
        <c:axId val="125135872"/>
        <c:scaling>
          <c:orientation val="minMax"/>
        </c:scaling>
        <c:axPos val="l"/>
        <c:majorGridlines/>
        <c:numFmt formatCode="General" sourceLinked="1"/>
        <c:tickLblPos val="nextTo"/>
        <c:crossAx val="1251343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IMR</c:v>
                </c:pt>
              </c:strCache>
            </c:strRef>
          </c:tx>
          <c:dLbls>
            <c:showVal val="1"/>
          </c:dLbls>
          <c:cat>
            <c:strRef>
              <c:f>Sheet1!$A$2:$A$8</c:f>
              <c:strCache>
                <c:ptCount val="7"/>
                <c:pt idx="0">
                  <c:v>Angola</c:v>
                </c:pt>
                <c:pt idx="1">
                  <c:v>Afghanistan</c:v>
                </c:pt>
                <c:pt idx="2">
                  <c:v>Bhutan</c:v>
                </c:pt>
                <c:pt idx="3">
                  <c:v>India</c:v>
                </c:pt>
                <c:pt idx="4">
                  <c:v>Pakistan</c:v>
                </c:pt>
                <c:pt idx="5">
                  <c:v>Norway</c:v>
                </c:pt>
                <c:pt idx="6">
                  <c:v>Germany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192</c:v>
                </c:pt>
                <c:pt idx="1">
                  <c:v>165</c:v>
                </c:pt>
                <c:pt idx="2">
                  <c:v>102</c:v>
                </c:pt>
                <c:pt idx="3">
                  <c:v>57</c:v>
                </c:pt>
                <c:pt idx="4">
                  <c:v>74</c:v>
                </c:pt>
                <c:pt idx="5">
                  <c:v>3.5</c:v>
                </c:pt>
                <c:pt idx="6">
                  <c:v>4.3</c:v>
                </c:pt>
              </c:numCache>
            </c:numRef>
          </c:val>
        </c:ser>
        <c:axId val="125597952"/>
        <c:axId val="125603840"/>
      </c:barChart>
      <c:catAx>
        <c:axId val="125597952"/>
        <c:scaling>
          <c:orientation val="minMax"/>
        </c:scaling>
        <c:axPos val="b"/>
        <c:tickLblPos val="nextTo"/>
        <c:crossAx val="125603840"/>
        <c:crosses val="autoZero"/>
        <c:auto val="1"/>
        <c:lblAlgn val="ctr"/>
        <c:lblOffset val="100"/>
      </c:catAx>
      <c:valAx>
        <c:axId val="125603840"/>
        <c:scaling>
          <c:orientation val="minMax"/>
        </c:scaling>
        <c:axPos val="l"/>
        <c:majorGridlines/>
        <c:numFmt formatCode="General" sourceLinked="1"/>
        <c:tickLblPos val="nextTo"/>
        <c:crossAx val="125597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Life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Hongkong</c:v>
                </c:pt>
                <c:pt idx="1">
                  <c:v>Switzerland</c:v>
                </c:pt>
                <c:pt idx="2">
                  <c:v>Pakistan</c:v>
                </c:pt>
                <c:pt idx="3">
                  <c:v>CAR</c:v>
                </c:pt>
                <c:pt idx="4">
                  <c:v>Batswana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83</c:v>
                </c:pt>
                <c:pt idx="1">
                  <c:v>82</c:v>
                </c:pt>
                <c:pt idx="2">
                  <c:v>66</c:v>
                </c:pt>
                <c:pt idx="3">
                  <c:v>48</c:v>
                </c:pt>
                <c:pt idx="4">
                  <c:v>42</c:v>
                </c:pt>
              </c:numCache>
            </c:numRef>
          </c:val>
        </c:ser>
        <c:axId val="125982592"/>
        <c:axId val="125984128"/>
      </c:barChart>
      <c:catAx>
        <c:axId val="125982592"/>
        <c:scaling>
          <c:orientation val="minMax"/>
        </c:scaling>
        <c:axPos val="b"/>
        <c:tickLblPos val="nextTo"/>
        <c:crossAx val="125984128"/>
        <c:crosses val="autoZero"/>
        <c:auto val="1"/>
        <c:lblAlgn val="ctr"/>
        <c:lblOffset val="100"/>
      </c:catAx>
      <c:valAx>
        <c:axId val="125984128"/>
        <c:scaling>
          <c:orientation val="minMax"/>
        </c:scaling>
        <c:axPos val="l"/>
        <c:majorGridlines/>
        <c:numFmt formatCode="General" sourceLinked="1"/>
        <c:tickLblPos val="nextTo"/>
        <c:crossAx val="125982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0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Population%</c:v>
                </c:pt>
              </c:strCache>
            </c:strRef>
          </c:tx>
          <c:dLbls>
            <c:showVal val="1"/>
          </c:dLbls>
          <c:cat>
            <c:strRef>
              <c:f>Sheet1!$A$2:$A$7</c:f>
              <c:strCache>
                <c:ptCount val="6"/>
                <c:pt idx="0">
                  <c:v>Liberia</c:v>
                </c:pt>
                <c:pt idx="1">
                  <c:v>Zimbabway</c:v>
                </c:pt>
                <c:pt idx="2">
                  <c:v>Pakistan</c:v>
                </c:pt>
                <c:pt idx="3">
                  <c:v>India</c:v>
                </c:pt>
                <c:pt idx="4">
                  <c:v>Taiwan</c:v>
                </c:pt>
                <c:pt idx="5">
                  <c:v>Switzerland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80</c:v>
                </c:pt>
                <c:pt idx="1">
                  <c:v>80</c:v>
                </c:pt>
                <c:pt idx="2">
                  <c:v>22</c:v>
                </c:pt>
                <c:pt idx="3">
                  <c:v>29</c:v>
                </c:pt>
                <c:pt idx="4">
                  <c:v>1.5</c:v>
                </c:pt>
                <c:pt idx="5">
                  <c:v>7.9</c:v>
                </c:pt>
              </c:numCache>
            </c:numRef>
          </c:val>
        </c:ser>
        <c:axId val="129100416"/>
        <c:axId val="129102208"/>
      </c:barChart>
      <c:catAx>
        <c:axId val="129100416"/>
        <c:scaling>
          <c:orientation val="minMax"/>
        </c:scaling>
        <c:axPos val="b"/>
        <c:tickLblPos val="nextTo"/>
        <c:crossAx val="129102208"/>
        <c:crosses val="autoZero"/>
        <c:auto val="1"/>
        <c:lblAlgn val="ctr"/>
        <c:lblOffset val="100"/>
      </c:catAx>
      <c:valAx>
        <c:axId val="129102208"/>
        <c:scaling>
          <c:orientation val="minMax"/>
        </c:scaling>
        <c:axPos val="l"/>
        <c:majorGridlines/>
        <c:numFmt formatCode="General" sourceLinked="1"/>
        <c:tickLblPos val="nextTo"/>
        <c:crossAx val="129100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483E-ACA5-457A-9B5E-B6F4857273F2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3135A-4E95-486E-9E0F-3F64F4E0FA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E5F33-B687-4DAB-B3F6-2F23CFB64606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388" y="744538"/>
            <a:ext cx="60563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58902-9B96-4978-AEE8-FAD2D6D1F7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approach is not the thinking of one man or person rather an extract from the works of a number of English intellectuals including politicians, academicians, reformist and social researchers.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it simply advocates</a:t>
            </a:r>
            <a:r>
              <a:rPr lang="en-US" sz="1200" dirty="0" smtClean="0">
                <a:solidFill>
                  <a:srgbClr val="FF0000"/>
                </a:solidFill>
              </a:rPr>
              <a:t> collecting data about relevant social maladies</a:t>
            </a:r>
            <a:r>
              <a:rPr lang="en-US" sz="1200" dirty="0" smtClean="0">
                <a:solidFill>
                  <a:srgbClr val="FFFF00"/>
                </a:solidFill>
              </a:rPr>
              <a:t> </a:t>
            </a:r>
            <a:r>
              <a:rPr lang="en-US" sz="1200" dirty="0" smtClean="0"/>
              <a:t>and </a:t>
            </a:r>
            <a:r>
              <a:rPr lang="en-US" sz="1200" dirty="0" smtClean="0">
                <a:solidFill>
                  <a:srgbClr val="FF0000"/>
                </a:solidFill>
              </a:rPr>
              <a:t>debating various policy options </a:t>
            </a:r>
            <a:r>
              <a:rPr lang="en-US" sz="1200" dirty="0" smtClean="0"/>
              <a:t>within the given </a:t>
            </a:r>
            <a:r>
              <a:rPr lang="en-US" sz="1200" dirty="0" smtClean="0">
                <a:solidFill>
                  <a:srgbClr val="FF0000"/>
                </a:solidFill>
              </a:rPr>
              <a:t>resource </a:t>
            </a:r>
            <a:r>
              <a:rPr lang="en-US" sz="1200" dirty="0" smtClean="0"/>
              <a:t>constraints to deal with them as effectively as possible.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8902-9B96-4978-AEE8-FAD2D6D1F75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8891" y="274639"/>
            <a:ext cx="306365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05" y="274639"/>
            <a:ext cx="901075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106" y="1600201"/>
            <a:ext cx="60362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4373" y="1600201"/>
            <a:ext cx="603817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E387-5D02-4AB5-82D5-BEC8F2B0CAD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1130-FFF5-4813-9B1A-1B3C2ADF1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Reformist approaches to Welfare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DEVELOPMENT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change and growth </a:t>
            </a:r>
          </a:p>
          <a:p>
            <a:pPr lvl="1"/>
            <a:r>
              <a:rPr lang="en-US" dirty="0" smtClean="0"/>
              <a:t>the process of changing and becoming larger, stronger, or more impressive, successful, or advanced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948" y="5643578"/>
            <a:ext cx="557847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 smtClean="0"/>
              <a:t>Growth</a:t>
            </a:r>
            <a:r>
              <a:rPr lang="en-US" b="1" dirty="0" smtClean="0"/>
              <a:t>: get bigger: </a:t>
            </a:r>
            <a:r>
              <a:rPr lang="en-US" dirty="0" smtClean="0"/>
              <a:t>to become larger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 abuse</a:t>
            </a:r>
          </a:p>
          <a:p>
            <a:r>
              <a:rPr lang="en-US" dirty="0" smtClean="0"/>
              <a:t>Family breakdown</a:t>
            </a:r>
          </a:p>
          <a:p>
            <a:r>
              <a:rPr lang="en-US" dirty="0" smtClean="0"/>
              <a:t>Unemployment</a:t>
            </a:r>
          </a:p>
          <a:p>
            <a:endParaRPr lang="en-US" dirty="0" smtClean="0"/>
          </a:p>
        </p:txBody>
      </p:sp>
      <p:pic>
        <p:nvPicPr>
          <p:cNvPr id="1026" name="Picture 2" descr="C:\Users\Imran\Desktop\Favourite Quotes\khatoon ne kiya qatal-2 Aug 2014-Daily Aaj.jpg"/>
          <p:cNvPicPr>
            <a:picLocks noChangeAspect="1" noChangeArrowheads="1"/>
          </p:cNvPicPr>
          <p:nvPr/>
        </p:nvPicPr>
        <p:blipFill>
          <a:blip r:embed="rId2"/>
          <a:srcRect b="47992"/>
          <a:stretch>
            <a:fillRect/>
          </a:stretch>
        </p:blipFill>
        <p:spPr bwMode="auto">
          <a:xfrm>
            <a:off x="5275263" y="2857496"/>
            <a:ext cx="5886450" cy="1357322"/>
          </a:xfrm>
          <a:prstGeom prst="rect">
            <a:avLst/>
          </a:prstGeom>
          <a:noFill/>
        </p:spPr>
      </p:pic>
      <p:pic>
        <p:nvPicPr>
          <p:cNvPr id="1027" name="Picture 3" descr="C:\Users\Imran\Desktop\Coloumns Favourite\1422855175_201502025138.gif"/>
          <p:cNvPicPr>
            <a:picLocks noChangeAspect="1" noChangeArrowheads="1"/>
          </p:cNvPicPr>
          <p:nvPr/>
        </p:nvPicPr>
        <p:blipFill>
          <a:blip r:embed="rId3"/>
          <a:srcRect b="46308"/>
          <a:stretch>
            <a:fillRect/>
          </a:stretch>
        </p:blipFill>
        <p:spPr bwMode="auto">
          <a:xfrm>
            <a:off x="1437452" y="4357694"/>
            <a:ext cx="5573821" cy="1143008"/>
          </a:xfrm>
          <a:prstGeom prst="rect">
            <a:avLst/>
          </a:prstGeom>
          <a:noFill/>
        </p:spPr>
      </p:pic>
      <p:pic>
        <p:nvPicPr>
          <p:cNvPr id="1028" name="Picture 4" descr="C:\Users\Imran\Desktop\Coloumns Favourite\April 24 2014 Daily Aaaj Peshawar.gif"/>
          <p:cNvPicPr>
            <a:picLocks noChangeAspect="1" noChangeArrowheads="1"/>
          </p:cNvPicPr>
          <p:nvPr/>
        </p:nvPicPr>
        <p:blipFill>
          <a:blip r:embed="rId4"/>
          <a:srcRect b="66542"/>
          <a:stretch>
            <a:fillRect/>
          </a:stretch>
        </p:blipFill>
        <p:spPr bwMode="auto">
          <a:xfrm>
            <a:off x="6223798" y="5072074"/>
            <a:ext cx="4250559" cy="1214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solution?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7980" y="1214422"/>
            <a:ext cx="5165648" cy="71438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Revolution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5813" y="1857364"/>
            <a:ext cx="52959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65882" y="2857496"/>
            <a:ext cx="2665318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Reform</a:t>
            </a:r>
            <a:endParaRPr kumimoji="0" lang="en-US" sz="3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AutoShape 4" descr="Image result for sehat insaf c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sehat insaf ca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3314"/>
            <a:ext cx="66675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Reformism</a:t>
            </a:r>
            <a:r>
              <a:rPr lang="en-US" dirty="0" smtClean="0"/>
              <a:t> is a political doctrine advocating the reform of an existing system or institution instead of its abolition and replacement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Reformism </a:t>
            </a:r>
            <a:r>
              <a:rPr lang="en-US" dirty="0" smtClean="0"/>
              <a:t>is the view that </a:t>
            </a:r>
            <a:r>
              <a:rPr lang="en-US" dirty="0" smtClean="0">
                <a:solidFill>
                  <a:srgbClr val="FF0000"/>
                </a:solidFill>
              </a:rPr>
              <a:t>gradual changes </a:t>
            </a:r>
            <a:r>
              <a:rPr lang="en-US" dirty="0" smtClean="0"/>
              <a:t>through existing institutions </a:t>
            </a:r>
            <a:r>
              <a:rPr lang="en-US" dirty="0" smtClean="0">
                <a:solidFill>
                  <a:srgbClr val="FF0000"/>
                </a:solidFill>
              </a:rPr>
              <a:t>can </a:t>
            </a:r>
            <a:r>
              <a:rPr lang="en-US" dirty="0" smtClean="0"/>
              <a:t>eventually </a:t>
            </a:r>
            <a:r>
              <a:rPr lang="en-US" dirty="0" smtClean="0">
                <a:solidFill>
                  <a:srgbClr val="FF0000"/>
                </a:solidFill>
              </a:rPr>
              <a:t>lead to fundamental changes </a:t>
            </a:r>
            <a:r>
              <a:rPr lang="en-US" dirty="0" smtClean="0"/>
              <a:t>in a society’s political and economic systems. </a:t>
            </a:r>
            <a:endParaRPr lang="en-US" dirty="0" smtClean="0"/>
          </a:p>
          <a:p>
            <a:r>
              <a:rPr lang="en-US" dirty="0" smtClean="0"/>
              <a:t>Reformism </a:t>
            </a:r>
            <a:r>
              <a:rPr lang="en-US" dirty="0" smtClean="0"/>
              <a:t>as a political tendency and hypothesis of social change </a:t>
            </a:r>
            <a:r>
              <a:rPr lang="en-US" dirty="0" smtClean="0">
                <a:solidFill>
                  <a:srgbClr val="FF0000"/>
                </a:solidFill>
              </a:rPr>
              <a:t>grew out of opposition to revolutionary socialism</a:t>
            </a:r>
            <a:r>
              <a:rPr lang="en-US" dirty="0" smtClean="0"/>
              <a:t>, </a:t>
            </a:r>
            <a:endParaRPr lang="en-US" dirty="0" smtClean="0"/>
          </a:p>
          <a:p>
            <a:pPr lvl="1"/>
            <a:r>
              <a:rPr lang="en-US" b="1" u="sng" dirty="0" smtClean="0"/>
              <a:t>Socialism</a:t>
            </a:r>
            <a:r>
              <a:rPr lang="en-US" dirty="0" smtClean="0"/>
              <a:t> contends </a:t>
            </a:r>
            <a:r>
              <a:rPr lang="en-US" dirty="0" smtClean="0"/>
              <a:t>that revolutionary upheaval is a necessary precondition for the structural changes necessary to transform a capitalist system to </a:t>
            </a:r>
            <a:r>
              <a:rPr lang="en-US" dirty="0" smtClean="0"/>
              <a:t>socialist </a:t>
            </a:r>
            <a:r>
              <a:rPr lang="en-US" dirty="0" smtClean="0"/>
              <a:t>economic system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Left Bracket 4"/>
          <p:cNvSpPr/>
          <p:nvPr/>
        </p:nvSpPr>
        <p:spPr>
          <a:xfrm>
            <a:off x="294444" y="1928802"/>
            <a:ext cx="642942" cy="3357586"/>
          </a:xfrm>
          <a:prstGeom prst="leftBracket">
            <a:avLst>
              <a:gd name="adj" fmla="val 96464"/>
            </a:avLst>
          </a:prstGeom>
          <a:ln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58087" y="357166"/>
            <a:ext cx="10045542" cy="573883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600" dirty="0" smtClean="0"/>
              <a:t>Welfare </a:t>
            </a:r>
            <a:r>
              <a:rPr lang="en-US" sz="3600" b="1" u="sng" dirty="0">
                <a:solidFill>
                  <a:srgbClr val="FF0000"/>
                </a:solidFill>
              </a:rPr>
              <a:t>reforms</a:t>
            </a:r>
            <a:r>
              <a:rPr lang="en-US" sz="3600" dirty="0"/>
              <a:t> are </a:t>
            </a:r>
            <a:r>
              <a:rPr lang="en-US" sz="3600" b="1" u="sng" dirty="0"/>
              <a:t>changes </a:t>
            </a:r>
            <a:r>
              <a:rPr lang="en-US" sz="3600" u="sng" dirty="0"/>
              <a:t>in the operation of a given welfare system</a:t>
            </a:r>
            <a:r>
              <a:rPr lang="en-US" sz="36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FF0000"/>
                </a:solidFill>
              </a:rPr>
              <a:t>development of </a:t>
            </a:r>
            <a:r>
              <a:rPr lang="en-US" sz="3600" u="sng" dirty="0" smtClean="0">
                <a:solidFill>
                  <a:srgbClr val="FF0000"/>
                </a:solidFill>
              </a:rPr>
              <a:t>welfare </a:t>
            </a:r>
            <a:r>
              <a:rPr lang="en-US" sz="3600" dirty="0" smtClean="0"/>
              <a:t>in this approach is largely seen as </a:t>
            </a:r>
            <a:r>
              <a:rPr lang="en-US" sz="3600" u="sng" dirty="0" smtClean="0">
                <a:solidFill>
                  <a:srgbClr val="FF0000"/>
                </a:solidFill>
              </a:rPr>
              <a:t>a consequence of economic development of the society</a:t>
            </a:r>
            <a:r>
              <a:rPr lang="en-US" sz="3600" u="sng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on the one hand and the </a:t>
            </a:r>
            <a:r>
              <a:rPr lang="en-US" sz="3600" dirty="0" smtClean="0">
                <a:solidFill>
                  <a:srgbClr val="FF0000"/>
                </a:solidFill>
              </a:rPr>
              <a:t>acceptance of the moral responsibility of maintaining minimum standard of welfare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on the part of the state on the other</a:t>
            </a:r>
            <a:r>
              <a:rPr lang="en-US" sz="1800" dirty="0" smtClean="0">
                <a:hlinkClick r:id="" action="ppaction://noaction"/>
              </a:rPr>
              <a:t>[1]</a:t>
            </a:r>
            <a:r>
              <a:rPr lang="en-US" sz="1800" dirty="0" smtClean="0"/>
              <a:t>.</a:t>
            </a:r>
            <a:r>
              <a:rPr lang="en-US" sz="1800" i="1" dirty="0" smtClean="0"/>
              <a:t> </a:t>
            </a:r>
            <a:r>
              <a:rPr lang="en-US" sz="3600" i="1" dirty="0" smtClean="0"/>
              <a:t>  </a:t>
            </a:r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366014" y="6211669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*</a:t>
            </a:r>
            <a:r>
              <a:rPr lang="en-US" dirty="0" smtClean="0"/>
              <a:t> </a:t>
            </a:r>
            <a:r>
              <a:rPr lang="en-US" dirty="0" smtClean="0">
                <a:hlinkClick r:id="rId3" action="ppaction://hlinksldjump"/>
              </a:rPr>
              <a:t>[1]</a:t>
            </a:r>
            <a:r>
              <a:rPr lang="en-US" dirty="0" smtClean="0"/>
              <a:t> H.Y </a:t>
            </a:r>
            <a:r>
              <a:rPr lang="en-US" dirty="0" err="1" smtClean="0"/>
              <a:t>Siddiqui</a:t>
            </a:r>
            <a:r>
              <a:rPr lang="en-US" dirty="0" smtClean="0"/>
              <a:t>, (</a:t>
            </a:r>
            <a:r>
              <a:rPr lang="en-US" dirty="0" err="1" smtClean="0"/>
              <a:t>ed</a:t>
            </a:r>
            <a:r>
              <a:rPr lang="en-US" dirty="0" smtClean="0"/>
              <a:t>) 1990. </a:t>
            </a:r>
            <a:r>
              <a:rPr lang="en-US" i="1" dirty="0" smtClean="0"/>
              <a:t>Social Welfare in India</a:t>
            </a:r>
            <a:r>
              <a:rPr lang="en-US" dirty="0" smtClean="0"/>
              <a:t>. New Delhi: </a:t>
            </a:r>
            <a:r>
              <a:rPr lang="en-US" dirty="0" err="1" smtClean="0"/>
              <a:t>Harnam</a:t>
            </a:r>
            <a:r>
              <a:rPr lang="en-US" dirty="0" smtClean="0"/>
              <a:t> Publications</a:t>
            </a:r>
            <a:r>
              <a:rPr lang="en-US" i="1" dirty="0" smtClean="0"/>
              <a:t> </a:t>
            </a:r>
            <a:r>
              <a:rPr lang="en-US" dirty="0" smtClean="0"/>
              <a:t>. pp.4-5.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approach has a national focus whereby </a:t>
            </a:r>
            <a:r>
              <a:rPr lang="en-US" dirty="0" smtClean="0">
                <a:solidFill>
                  <a:srgbClr val="FF0000"/>
                </a:solidFill>
              </a:rPr>
              <a:t>problems and policies </a:t>
            </a:r>
            <a:r>
              <a:rPr lang="en-US" dirty="0" smtClean="0"/>
              <a:t>of a particular society are analyzed in the context of </a:t>
            </a:r>
            <a:r>
              <a:rPr lang="en-US" dirty="0" smtClean="0">
                <a:solidFill>
                  <a:srgbClr val="FF0000"/>
                </a:solidFill>
              </a:rPr>
              <a:t>specific concerns of welfare</a:t>
            </a:r>
            <a:r>
              <a:rPr lang="en-US" dirty="0" smtClean="0"/>
              <a:t>… the democratic state is expected to assume the responsibility of </a:t>
            </a:r>
            <a:r>
              <a:rPr lang="en-US" dirty="0" smtClean="0">
                <a:solidFill>
                  <a:srgbClr val="FF0000"/>
                </a:solidFill>
              </a:rPr>
              <a:t>institutionalizing welfare </a:t>
            </a:r>
            <a:r>
              <a:rPr lang="en-US" dirty="0" smtClean="0"/>
              <a:t>rather than treating it as residual</a:t>
            </a:r>
            <a:r>
              <a:rPr lang="en-US" dirty="0" smtClean="0">
                <a:hlinkClick r:id="rId2" action="ppaction://hlinksldjump"/>
              </a:rPr>
              <a:t>*</a:t>
            </a:r>
            <a:r>
              <a:rPr lang="en-US" dirty="0" smtClean="0"/>
              <a:t>… </a:t>
            </a:r>
          </a:p>
          <a:p>
            <a:r>
              <a:rPr lang="en-US" b="1" u="sng" dirty="0" smtClean="0"/>
              <a:t>Examples</a:t>
            </a:r>
            <a:r>
              <a:rPr lang="en-US" b="1" dirty="0" smtClean="0"/>
              <a:t>:</a:t>
            </a:r>
            <a:r>
              <a:rPr lang="en-US" dirty="0" smtClean="0"/>
              <a:t> BISP, </a:t>
            </a:r>
            <a:r>
              <a:rPr lang="en-US" dirty="0" err="1" smtClean="0"/>
              <a:t>Ghurbat</a:t>
            </a:r>
            <a:r>
              <a:rPr lang="en-US" dirty="0" smtClean="0"/>
              <a:t> </a:t>
            </a:r>
            <a:r>
              <a:rPr lang="en-US" dirty="0" err="1" smtClean="0"/>
              <a:t>Mukao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r>
              <a:rPr lang="en-US" dirty="0" smtClean="0"/>
              <a:t>, Pakistan Poverty Alleviation Fund, PM Five Point </a:t>
            </a:r>
            <a:r>
              <a:rPr lang="en-US" dirty="0" err="1" smtClean="0"/>
              <a:t>Programme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Reforms</a:t>
            </a:r>
            <a:r>
              <a:rPr lang="en-US" dirty="0" smtClean="0"/>
              <a:t>: improve something by removing faults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 Capita Income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1"/>
            <a:ext cx="430839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Norway</a:t>
            </a:r>
          </a:p>
          <a:p>
            <a:pPr lvl="1"/>
            <a:r>
              <a:rPr lang="en-US" dirty="0" smtClean="0"/>
              <a:t>$100,000 (1,35,00,000, i.e. 11 </a:t>
            </a:r>
            <a:r>
              <a:rPr lang="en-US" dirty="0" err="1" smtClean="0"/>
              <a:t>lac</a:t>
            </a:r>
            <a:r>
              <a:rPr lang="en-US" dirty="0" smtClean="0"/>
              <a:t> 25 </a:t>
            </a:r>
            <a:r>
              <a:rPr lang="en-US" dirty="0" err="1" smtClean="0"/>
              <a:t>hazar</a:t>
            </a:r>
            <a:r>
              <a:rPr lang="en-US" dirty="0" smtClean="0"/>
              <a:t> PKR monthly)</a:t>
            </a:r>
          </a:p>
          <a:p>
            <a:r>
              <a:rPr lang="en-US" dirty="0" smtClean="0"/>
              <a:t>Afghanistan</a:t>
            </a:r>
          </a:p>
          <a:p>
            <a:pPr lvl="1"/>
            <a:r>
              <a:rPr lang="en-US" dirty="0" smtClean="0"/>
              <a:t>$619 (83,565 PKR, i.e. almost 07 </a:t>
            </a:r>
            <a:r>
              <a:rPr lang="en-US" dirty="0" err="1" smtClean="0"/>
              <a:t>hazar</a:t>
            </a:r>
            <a:r>
              <a:rPr lang="en-US" dirty="0" smtClean="0"/>
              <a:t> monthly)</a:t>
            </a:r>
          </a:p>
          <a:p>
            <a:r>
              <a:rPr lang="en-US" dirty="0" smtClean="0"/>
              <a:t>Pakistan</a:t>
            </a:r>
          </a:p>
          <a:p>
            <a:pPr lvl="1"/>
            <a:r>
              <a:rPr lang="en-US" dirty="0" smtClean="0"/>
              <a:t>$1300 (175,500PKR, i.e. 14625 monthly)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080789" y="1357298"/>
          <a:ext cx="6080923" cy="4960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out of School (per 1000)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800" y="1600200"/>
          <a:ext cx="100441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Pupil Teacher Ration (High School)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800" y="1600200"/>
          <a:ext cx="100441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Infant Mortality Rate (1000)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800" y="1600200"/>
          <a:ext cx="100441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 at Birth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800" y="1600200"/>
          <a:ext cx="100441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below Poverty 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58800" y="1600200"/>
          <a:ext cx="1004411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is </a:t>
            </a:r>
            <a:r>
              <a:rPr lang="en-US" b="1" dirty="0" smtClean="0"/>
              <a:t>there so </a:t>
            </a:r>
            <a:r>
              <a:rPr lang="en-US" b="1" dirty="0" smtClean="0"/>
              <a:t>much variation in countries?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Life expectancy</a:t>
            </a:r>
          </a:p>
          <a:p>
            <a:r>
              <a:rPr lang="en-US" dirty="0" smtClean="0"/>
              <a:t>Schooling </a:t>
            </a:r>
          </a:p>
          <a:p>
            <a:r>
              <a:rPr lang="en-US" dirty="0" smtClean="0"/>
              <a:t>etc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22563</TotalTime>
  <Words>305</Words>
  <Application>Microsoft Office PowerPoint</Application>
  <PresentationFormat>Custom</PresentationFormat>
  <Paragraphs>49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Reformist approaches to Welfare </vt:lpstr>
      <vt:lpstr>Slide 2</vt:lpstr>
      <vt:lpstr>Per Capita Income</vt:lpstr>
      <vt:lpstr>Children out of School (per 1000)</vt:lpstr>
      <vt:lpstr>Pupil Teacher Ration (High School)</vt:lpstr>
      <vt:lpstr>Infant Mortality Rate (1000)</vt:lpstr>
      <vt:lpstr>Life Expectancy at Birth</vt:lpstr>
      <vt:lpstr>Population below Poverty Line</vt:lpstr>
      <vt:lpstr>Why is there so much variation in countries? </vt:lpstr>
      <vt:lpstr>Slide 10</vt:lpstr>
      <vt:lpstr>Problems of Development</vt:lpstr>
      <vt:lpstr>What is the solution? 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Reformist approaches to Welfare </dc:title>
  <dc:creator>Imran</dc:creator>
  <cp:lastModifiedBy>Imran</cp:lastModifiedBy>
  <cp:revision>36</cp:revision>
  <dcterms:created xsi:type="dcterms:W3CDTF">2016-10-27T06:52:31Z</dcterms:created>
  <dcterms:modified xsi:type="dcterms:W3CDTF">2019-12-02T05:12:57Z</dcterms:modified>
</cp:coreProperties>
</file>